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96" r:id="rId4"/>
    <p:sldId id="297" r:id="rId5"/>
    <p:sldId id="258" r:id="rId6"/>
    <p:sldId id="266" r:id="rId7"/>
    <p:sldId id="264" r:id="rId8"/>
    <p:sldId id="262" r:id="rId9"/>
    <p:sldId id="263" r:id="rId10"/>
    <p:sldId id="269" r:id="rId11"/>
    <p:sldId id="270" r:id="rId12"/>
    <p:sldId id="271" r:id="rId13"/>
    <p:sldId id="272" r:id="rId14"/>
    <p:sldId id="259" r:id="rId15"/>
    <p:sldId id="260" r:id="rId16"/>
    <p:sldId id="265" r:id="rId17"/>
    <p:sldId id="268" r:id="rId18"/>
    <p:sldId id="273" r:id="rId19"/>
    <p:sldId id="274" r:id="rId20"/>
    <p:sldId id="275" r:id="rId21"/>
    <p:sldId id="276" r:id="rId22"/>
    <p:sldId id="277" r:id="rId23"/>
    <p:sldId id="295" r:id="rId24"/>
    <p:sldId id="291" r:id="rId25"/>
    <p:sldId id="292" r:id="rId26"/>
    <p:sldId id="290" r:id="rId27"/>
    <p:sldId id="293" r:id="rId28"/>
    <p:sldId id="294" r:id="rId29"/>
    <p:sldId id="302" r:id="rId30"/>
    <p:sldId id="278" r:id="rId31"/>
    <p:sldId id="303" r:id="rId32"/>
    <p:sldId id="279" r:id="rId33"/>
    <p:sldId id="298" r:id="rId34"/>
    <p:sldId id="280" r:id="rId35"/>
    <p:sldId id="299" r:id="rId36"/>
    <p:sldId id="304" r:id="rId37"/>
    <p:sldId id="281" r:id="rId38"/>
    <p:sldId id="301" r:id="rId39"/>
    <p:sldId id="305" r:id="rId40"/>
    <p:sldId id="282" r:id="rId41"/>
    <p:sldId id="300" r:id="rId42"/>
    <p:sldId id="283" r:id="rId43"/>
    <p:sldId id="284" r:id="rId44"/>
    <p:sldId id="285" r:id="rId45"/>
    <p:sldId id="286" r:id="rId46"/>
    <p:sldId id="289" r:id="rId47"/>
    <p:sldId id="287" r:id="rId48"/>
    <p:sldId id="288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59"/>
    <p:restoredTop sz="93646"/>
  </p:normalViewPr>
  <p:slideViewPr>
    <p:cSldViewPr snapToGrid="0" snapToObjects="1">
      <p:cViewPr>
        <p:scale>
          <a:sx n="110" d="100"/>
          <a:sy n="110" d="100"/>
        </p:scale>
        <p:origin x="14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B118E-005C-F345-8424-3950B0F01DB3}" type="datetimeFigureOut">
              <a:rPr lang="en-US" smtClean="0"/>
              <a:t>6/1/16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F6D8B-4834-8441-9A09-61E89DAD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0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F6D8B-4834-8441-9A09-61E89DAD9B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18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F6D8B-4834-8441-9A09-61E89DAD9B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36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7BFAA4E-B9FC-1B44-812F-E78F2CB6BE42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8F99E-18FA-2247-8C64-1719A6C4505B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04C3-4C08-7C45-BA46-CB0E20D20D73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B811-C36F-B340-A503-6F02B4B870CD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0CD0-760F-BA45-832C-80D171C2A98C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16A7B-0906-3441-A68F-DC26187FD907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26FC-9BCE-F64C-A811-B53A94F9665D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5BE5F-F1EC-704E-BAA7-63E21BA00E30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5809B-2685-8A4C-ABD6-19790153D24D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92DD-9626-CE4D-8267-1C0DD17994B1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57264-68FB-814D-A319-F2B79EFA502D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4894A-4B4A-384E-A90C-592B86B1BBE5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9A8E7-B62D-5E4D-B5FD-97A2FF315C01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F23CB-FBCC-374F-AE52-3EE3D5094FCA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0AD0-68F5-E641-A2E5-A709B6C5511F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C7867-52B9-BC4E-89C5-EEFFC52C8FB0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C108-10B1-0042-AC02-6FFB87816CC9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2061" y="618518"/>
            <a:ext cx="978534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2" y="2249487"/>
            <a:ext cx="978693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F10BA-1EE5-9A4C-A265-1AB710BDD3BC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4124" y="5883275"/>
            <a:ext cx="61265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youtu.be/KspReT2JjeE" TargetMode="External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Spark: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Charity Hilton</a:t>
            </a:r>
          </a:p>
          <a:p>
            <a:r>
              <a:rPr lang="en-US" dirty="0" smtClean="0"/>
              <a:t>Developer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72" y="5442858"/>
            <a:ext cx="1208314" cy="12083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9105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Spark WITH Health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Analytics in the 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Beth </a:t>
            </a:r>
            <a:r>
              <a:rPr lang="en-US" dirty="0" err="1" smtClean="0"/>
              <a:t>Isreal</a:t>
            </a:r>
            <a:r>
              <a:rPr lang="en-US" dirty="0" smtClean="0"/>
              <a:t> Deaconess Medical Center + </a:t>
            </a:r>
            <a:r>
              <a:rPr lang="en-US" dirty="0" err="1" smtClean="0"/>
              <a:t>Databricks</a:t>
            </a:r>
            <a:endParaRPr lang="en-US" dirty="0" smtClean="0"/>
          </a:p>
          <a:p>
            <a:r>
              <a:rPr lang="en-US" dirty="0" smtClean="0"/>
              <a:t>Improving Operating Room efficiency, $15-$20/minute for basic surgeries</a:t>
            </a:r>
          </a:p>
          <a:p>
            <a:r>
              <a:rPr lang="en-US" dirty="0" smtClean="0"/>
              <a:t>Built predictive model to determine OR availability with different services, emergencies, plan staffing resources, improve patient scheduling</a:t>
            </a:r>
          </a:p>
          <a:p>
            <a:r>
              <a:rPr lang="en-US" dirty="0" smtClean="0"/>
              <a:t>Originally built on SQL Server</a:t>
            </a: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=ch2LXOsAkxE&amp;index=6&amp;list=PL-x35fyliRwhP52fwDqULJLOnqnrN5nDs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7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Scale Text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Elsevier Labs and </a:t>
            </a:r>
            <a:r>
              <a:rPr lang="en-US" dirty="0" err="1" smtClean="0"/>
              <a:t>Databricks</a:t>
            </a:r>
            <a:endParaRPr lang="en-US" dirty="0" smtClean="0"/>
          </a:p>
          <a:p>
            <a:r>
              <a:rPr lang="en-US" dirty="0" smtClean="0"/>
              <a:t>Data set contains TB of Text, and PB of images, videos, supplemental data</a:t>
            </a:r>
          </a:p>
          <a:p>
            <a:r>
              <a:rPr lang="en-US" dirty="0" smtClean="0"/>
              <a:t>Previously slow to integrate NLP systems with actual text, hard to use</a:t>
            </a:r>
          </a:p>
          <a:p>
            <a:r>
              <a:rPr lang="en-US" dirty="0" smtClean="0"/>
              <a:t>With Spark, flexibility of languages allows new users, easier to scale and update algorithms, easier to move data around</a:t>
            </a:r>
          </a:p>
          <a:p>
            <a:r>
              <a:rPr lang="en-US" dirty="0"/>
              <a:t>http://</a:t>
            </a:r>
            <a:r>
              <a:rPr lang="en-US" dirty="0" err="1"/>
              <a:t>www.textanalyticsworld.com</a:t>
            </a:r>
            <a:r>
              <a:rPr lang="en-US" dirty="0"/>
              <a:t>/pdf/SF/2015/Day1_1405_Daniel.pdf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6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Cloudera and Broad Institute</a:t>
            </a:r>
          </a:p>
          <a:p>
            <a:r>
              <a:rPr lang="en-US" dirty="0" smtClean="0"/>
              <a:t>Genome Analysis Toolkit (GATK) built on Spark</a:t>
            </a:r>
          </a:p>
          <a:p>
            <a:r>
              <a:rPr lang="en-US" dirty="0" smtClean="0"/>
              <a:t>Provide high performance gene traversal and iteration</a:t>
            </a:r>
          </a:p>
          <a:p>
            <a:r>
              <a:rPr lang="en-US" dirty="0"/>
              <a:t>https://</a:t>
            </a:r>
            <a:r>
              <a:rPr lang="en-US" dirty="0" err="1"/>
              <a:t>blog.cloudera.com</a:t>
            </a:r>
            <a:r>
              <a:rPr lang="en-US" dirty="0"/>
              <a:t>/blog/2016/04/genome-analysis-toolkit-now-using-apache-spark-for-data-processing</a:t>
            </a:r>
            <a:r>
              <a:rPr lang="en-US" dirty="0" smtClean="0"/>
              <a:t>/</a:t>
            </a:r>
          </a:p>
          <a:p>
            <a:r>
              <a:rPr lang="en-US" dirty="0"/>
              <a:t>https://</a:t>
            </a:r>
            <a:r>
              <a:rPr lang="en-US" dirty="0" err="1"/>
              <a:t>www.broadinstitute.org</a:t>
            </a:r>
            <a:r>
              <a:rPr lang="en-US" dirty="0"/>
              <a:t>/</a:t>
            </a:r>
            <a:r>
              <a:rPr lang="en-US" dirty="0" err="1"/>
              <a:t>gatk</a:t>
            </a:r>
            <a:r>
              <a:rPr lang="en-US" dirty="0"/>
              <a:t>/about/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23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WANT TO USE Spark?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36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</a:t>
            </a:r>
            <a:r>
              <a:rPr lang="en-US" strike="sngStrike" dirty="0" smtClean="0"/>
              <a:t>WANT</a:t>
            </a:r>
            <a:r>
              <a:rPr lang="en-US" dirty="0" smtClean="0"/>
              <a:t> need TO USE Spark?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Faster alternative to MapReduce when doing large amounts of data processing</a:t>
            </a:r>
          </a:p>
          <a:p>
            <a:r>
              <a:rPr lang="en-US" dirty="0" smtClean="0"/>
              <a:t>Easily scalable </a:t>
            </a:r>
          </a:p>
          <a:p>
            <a:r>
              <a:rPr lang="en-US" dirty="0" smtClean="0"/>
              <a:t>Compatible with HDFS, YARN, HBASE</a:t>
            </a:r>
          </a:p>
          <a:p>
            <a:r>
              <a:rPr lang="en-US" dirty="0" err="1" smtClean="0"/>
              <a:t>SparkSQL</a:t>
            </a:r>
            <a:r>
              <a:rPr lang="en-US" dirty="0" smtClean="0"/>
              <a:t> to connect to relational DBs</a:t>
            </a:r>
          </a:p>
          <a:p>
            <a:r>
              <a:rPr lang="en-US" dirty="0" smtClean="0"/>
              <a:t>Stable Java APIs</a:t>
            </a:r>
          </a:p>
          <a:p>
            <a:r>
              <a:rPr lang="en-US" dirty="0" smtClean="0"/>
              <a:t>Machine Learning libraries</a:t>
            </a:r>
          </a:p>
          <a:p>
            <a:r>
              <a:rPr lang="en-US" dirty="0" smtClean="0"/>
              <a:t>Streaming hooks to analyze real-time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Memory grows cheaper and cheaper, and Spark can take full advantage of this</a:t>
            </a:r>
          </a:p>
          <a:p>
            <a:r>
              <a:rPr lang="en-US" dirty="0" smtClean="0"/>
              <a:t>Spark provides a layer of abstraction on distributed computing, developers don’t have to worry so much about it</a:t>
            </a:r>
          </a:p>
          <a:p>
            <a:r>
              <a:rPr lang="en-US" dirty="0" smtClean="0"/>
              <a:t>There’s no real efficient way to analyze large data sets without distributed systems</a:t>
            </a:r>
            <a:endParaRPr lang="en-US" dirty="0" smtClean="0"/>
          </a:p>
          <a:p>
            <a:r>
              <a:rPr lang="en-US" dirty="0" smtClean="0"/>
              <a:t>All the cool kids are using Spark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4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21" y="96010"/>
            <a:ext cx="11047410" cy="658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5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Spark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8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Resilient Distributed </a:t>
            </a:r>
            <a:r>
              <a:rPr lang="en-US" dirty="0" err="1" smtClean="0"/>
              <a:t>DatasetS</a:t>
            </a:r>
            <a:r>
              <a:rPr lang="en-US" dirty="0" smtClean="0"/>
              <a:t> (RDD)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60472" y="2249487"/>
            <a:ext cx="5157913" cy="3541714"/>
          </a:xfrm>
        </p:spPr>
        <p:txBody>
          <a:bodyPr>
            <a:normAutofit fontScale="55000" lnSpcReduction="20000"/>
          </a:bodyPr>
          <a:lstStyle/>
          <a:p>
            <a:r>
              <a:rPr lang="en-US" sz="2800" dirty="0" smtClean="0"/>
              <a:t>Primary abstraction in Spark</a:t>
            </a:r>
          </a:p>
          <a:p>
            <a:r>
              <a:rPr lang="en-US" sz="2800" dirty="0" smtClean="0"/>
              <a:t>Represents </a:t>
            </a:r>
            <a:r>
              <a:rPr lang="en-US" sz="2800" dirty="0" smtClean="0"/>
              <a:t>a collection of elements (think of a List in Java, but it has additional features</a:t>
            </a:r>
          </a:p>
          <a:p>
            <a:pPr lvl="1"/>
            <a:r>
              <a:rPr lang="en-US" sz="2400" dirty="0" smtClean="0"/>
              <a:t>Immutable (read-only)</a:t>
            </a:r>
          </a:p>
          <a:p>
            <a:pPr lvl="1"/>
            <a:r>
              <a:rPr lang="en-US" sz="2400" dirty="0" smtClean="0"/>
              <a:t>Resilient (fault-</a:t>
            </a:r>
            <a:r>
              <a:rPr lang="en-US" sz="2400" dirty="0" err="1" smtClean="0"/>
              <a:t>tolerent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Distributed (data is spread out across a cluster</a:t>
            </a:r>
            <a:r>
              <a:rPr lang="en-US" sz="2400" dirty="0" smtClean="0"/>
              <a:t>)</a:t>
            </a:r>
          </a:p>
          <a:p>
            <a:r>
              <a:rPr lang="en-US" sz="2800" dirty="0" smtClean="0"/>
              <a:t>RDDs are distributed on separate workers across your cluster (or locally)</a:t>
            </a:r>
          </a:p>
          <a:p>
            <a:r>
              <a:rPr lang="en-US" sz="2800" dirty="0" smtClean="0"/>
              <a:t>You can specify RDD partitions if you want more </a:t>
            </a:r>
            <a:r>
              <a:rPr lang="en-US" sz="2800" dirty="0" err="1" smtClean="0"/>
              <a:t>parallellism</a:t>
            </a:r>
            <a:endParaRPr lang="en-US" sz="2800" dirty="0" smtClean="0"/>
          </a:p>
          <a:p>
            <a:r>
              <a:rPr lang="en-US" sz="2800" dirty="0"/>
              <a:t>https://</a:t>
            </a:r>
            <a:r>
              <a:rPr lang="en-US" sz="2800" dirty="0" err="1"/>
              <a:t>people.eecs.berkeley.edu</a:t>
            </a:r>
            <a:r>
              <a:rPr lang="en-US" sz="2800" dirty="0"/>
              <a:t>/~</a:t>
            </a:r>
            <a:r>
              <a:rPr lang="en-US" sz="2800" dirty="0" err="1"/>
              <a:t>matei</a:t>
            </a:r>
            <a:r>
              <a:rPr lang="en-US" sz="2800" dirty="0"/>
              <a:t>/papers/2011/</a:t>
            </a:r>
            <a:r>
              <a:rPr lang="en-US" sz="2800" dirty="0" err="1"/>
              <a:t>tr_spark.pdf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385" y="1719019"/>
            <a:ext cx="5069924" cy="460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3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Resilient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60472" y="2249487"/>
            <a:ext cx="3125261" cy="354171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Spark has built in fault tolerance</a:t>
            </a:r>
          </a:p>
          <a:p>
            <a:r>
              <a:rPr lang="en-US" dirty="0" smtClean="0"/>
              <a:t>Spark maintains a lineage graph of the data through different transformations, so any missing data, or errors can be recovered from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267" y="2097088"/>
            <a:ext cx="7045200" cy="319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0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5 Spark 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Open source, Apache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Fast, in-memory distributed data processing platform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Originated from </a:t>
            </a:r>
            <a:r>
              <a:rPr lang="en-US" dirty="0" err="1" smtClean="0"/>
              <a:t>Matei</a:t>
            </a:r>
            <a:r>
              <a:rPr lang="en-US" dirty="0" smtClean="0"/>
              <a:t> </a:t>
            </a:r>
            <a:r>
              <a:rPr lang="en-US" dirty="0" err="1" smtClean="0"/>
              <a:t>Zaharia</a:t>
            </a:r>
            <a:r>
              <a:rPr lang="en-US" dirty="0" smtClean="0"/>
              <a:t> at UC Berkeley’s </a:t>
            </a:r>
            <a:r>
              <a:rPr lang="en-US" dirty="0" err="1" smtClean="0"/>
              <a:t>AMPLab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Written in Scala, but also supports Java, Python, 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Has outperformed Hadoop’s MapReduce by 100 times on specific processing tasks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6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All of Spark’s datasets will be distributed, that could be on different machines or different cores</a:t>
            </a:r>
          </a:p>
          <a:p>
            <a:r>
              <a:rPr lang="en-US" dirty="0" smtClean="0"/>
              <a:t>However, this is known up front, so we don’t have to worry about it too much when we’re doing operations, like map, sort, reduce, etc.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38800" y="893482"/>
            <a:ext cx="4653595" cy="489771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14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41411" y="2249486"/>
            <a:ext cx="4203700" cy="354171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While there are lots of data operations we can do in Spark, they will result in a new RDD</a:t>
            </a:r>
          </a:p>
          <a:p>
            <a:r>
              <a:rPr lang="en-US" dirty="0" smtClean="0"/>
              <a:t>If objects are mutable, they are more likely to introduce bugs and complexity, immutability helps Spark  ensure data integrity in a distributed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2183718"/>
            <a:ext cx="6794500" cy="1308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111" y="3717924"/>
            <a:ext cx="6858000" cy="1714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5575300"/>
            <a:ext cx="5918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Trigger transformations to be computed, or returned</a:t>
            </a:r>
          </a:p>
          <a:p>
            <a:r>
              <a:rPr lang="en-US" dirty="0" smtClean="0"/>
              <a:t>One common action, is ‘collect()’, which takes the RDD and returns it to the shell or variable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Transformations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Operations that perform data manipulations, producing a new RDD by transforming the original one</a:t>
            </a:r>
          </a:p>
          <a:p>
            <a:r>
              <a:rPr lang="en-US" dirty="0" smtClean="0"/>
              <a:t>Lazily computed, not invoked until an action is called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91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 Operations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Operations can be chained together in a directed acyclic graph or DAG, and nothing will be evaluated until an Action is invoked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30" y="3308807"/>
            <a:ext cx="6494585" cy="310455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65030" y="6481189"/>
            <a:ext cx="32860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dzone.com</a:t>
            </a:r>
            <a:r>
              <a:rPr lang="en-US" sz="1400" dirty="0"/>
              <a:t>/</a:t>
            </a:r>
            <a:r>
              <a:rPr lang="en-US" sz="1400" dirty="0" err="1"/>
              <a:t>refcardz</a:t>
            </a:r>
            <a:r>
              <a:rPr lang="en-US" sz="1400" dirty="0"/>
              <a:t>/apache-spark</a:t>
            </a:r>
          </a:p>
        </p:txBody>
      </p:sp>
    </p:spTree>
    <p:extLst>
      <p:ext uri="{BB962C8B-B14F-4D97-AF65-F5344CB8AC3E}">
        <p14:creationId xmlns:p14="http://schemas.microsoft.com/office/powerpoint/2010/main" val="667472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Transformations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60472" y="2249487"/>
            <a:ext cx="9786939" cy="4295692"/>
          </a:xfrm>
        </p:spPr>
        <p:txBody>
          <a:bodyPr>
            <a:normAutofit fontScale="92500"/>
          </a:bodyPr>
          <a:lstStyle/>
          <a:p>
            <a:r>
              <a:rPr lang="en-US" sz="1800" b="1" dirty="0" smtClean="0"/>
              <a:t>map</a:t>
            </a:r>
            <a:r>
              <a:rPr lang="en-US" sz="1800" dirty="0" smtClean="0"/>
              <a:t> -  </a:t>
            </a:r>
            <a:r>
              <a:rPr lang="en-US" sz="1800" dirty="0"/>
              <a:t>Return a new distributed dataset formed by passing each element of the source through a function </a:t>
            </a:r>
            <a:r>
              <a:rPr lang="en-US" sz="1800" i="1" dirty="0" err="1"/>
              <a:t>func</a:t>
            </a:r>
            <a:r>
              <a:rPr lang="en-US" sz="1800" dirty="0" smtClean="0"/>
              <a:t>.</a:t>
            </a:r>
          </a:p>
          <a:p>
            <a:r>
              <a:rPr lang="en-US" sz="1800" b="1" dirty="0" smtClean="0"/>
              <a:t>filter</a:t>
            </a:r>
            <a:r>
              <a:rPr lang="en-US" sz="1800" dirty="0" smtClean="0"/>
              <a:t> - </a:t>
            </a:r>
            <a:r>
              <a:rPr lang="en-US" sz="1800" dirty="0"/>
              <a:t>Return a new dataset formed by selecting those elements of the source on which </a:t>
            </a:r>
            <a:r>
              <a:rPr lang="en-US" sz="1800" i="1" dirty="0" err="1"/>
              <a:t>func</a:t>
            </a:r>
            <a:r>
              <a:rPr lang="en-US" sz="1800" dirty="0"/>
              <a:t> returns true</a:t>
            </a:r>
            <a:r>
              <a:rPr lang="en-US" sz="1800" dirty="0" smtClean="0"/>
              <a:t>.</a:t>
            </a:r>
          </a:p>
          <a:p>
            <a:r>
              <a:rPr lang="en-US" sz="1800" b="1" dirty="0" err="1" smtClean="0"/>
              <a:t>flatMap</a:t>
            </a:r>
            <a:r>
              <a:rPr lang="en-US" sz="1800" dirty="0" smtClean="0"/>
              <a:t> - </a:t>
            </a:r>
            <a:r>
              <a:rPr lang="en-US" sz="1800" dirty="0"/>
              <a:t>Similar to map, but each input item can be mapped to 0 or more output items (so </a:t>
            </a:r>
            <a:r>
              <a:rPr lang="en-US" sz="1800" i="1" dirty="0" err="1"/>
              <a:t>func</a:t>
            </a:r>
            <a:r>
              <a:rPr lang="en-US" sz="1800" dirty="0"/>
              <a:t> should return a </a:t>
            </a:r>
            <a:r>
              <a:rPr lang="en-US" sz="1800" dirty="0" err="1"/>
              <a:t>Seq</a:t>
            </a:r>
            <a:r>
              <a:rPr lang="en-US" sz="1800" dirty="0"/>
              <a:t> rather than a single item</a:t>
            </a:r>
            <a:r>
              <a:rPr lang="en-US" sz="1800" dirty="0" smtClean="0"/>
              <a:t>).</a:t>
            </a:r>
          </a:p>
          <a:p>
            <a:r>
              <a:rPr lang="en-US" sz="1800" b="1" dirty="0" smtClean="0"/>
              <a:t>distinct</a:t>
            </a:r>
            <a:r>
              <a:rPr lang="en-US" sz="1800" dirty="0" smtClean="0"/>
              <a:t> - </a:t>
            </a:r>
            <a:r>
              <a:rPr lang="en-US" sz="1800" dirty="0"/>
              <a:t>Return a new dataset that contains the distinct elements of the source dataset</a:t>
            </a:r>
            <a:r>
              <a:rPr lang="en-US" sz="1800" dirty="0" smtClean="0"/>
              <a:t>.</a:t>
            </a:r>
          </a:p>
          <a:p>
            <a:r>
              <a:rPr lang="en-US" sz="1800" b="1" dirty="0" err="1" smtClean="0"/>
              <a:t>groupByKey</a:t>
            </a:r>
            <a:r>
              <a:rPr lang="en-US" sz="1800" dirty="0" smtClean="0"/>
              <a:t> - </a:t>
            </a:r>
            <a:r>
              <a:rPr lang="en-US" sz="1800" dirty="0"/>
              <a:t>When called on a dataset of (K, V) pairs, returns a dataset of (K, </a:t>
            </a:r>
            <a:r>
              <a:rPr lang="en-US" sz="1800" dirty="0" err="1"/>
              <a:t>Iterable</a:t>
            </a:r>
            <a:r>
              <a:rPr lang="en-US" sz="1800" dirty="0"/>
              <a:t>&lt;V&gt;) pairs. </a:t>
            </a:r>
            <a:endParaRPr lang="en-US" sz="1800" dirty="0" smtClean="0"/>
          </a:p>
          <a:p>
            <a:r>
              <a:rPr lang="en-US" sz="1800" b="1" dirty="0" err="1" smtClean="0"/>
              <a:t>reduceByKey</a:t>
            </a:r>
            <a:r>
              <a:rPr lang="en-US" sz="1800" b="1" dirty="0" smtClean="0"/>
              <a:t> - </a:t>
            </a:r>
            <a:r>
              <a:rPr lang="en-US" sz="1800" dirty="0" smtClean="0"/>
              <a:t>When </a:t>
            </a:r>
            <a:r>
              <a:rPr lang="en-US" sz="1800" dirty="0"/>
              <a:t>called on a dataset of (K, V) pairs, returns a dataset of (K, V) pairs where the values for each key are aggregated using the given reduce function </a:t>
            </a:r>
            <a:r>
              <a:rPr lang="en-US" sz="1800" i="1" dirty="0" err="1"/>
              <a:t>func</a:t>
            </a:r>
            <a:r>
              <a:rPr lang="en-US" sz="1800" dirty="0"/>
              <a:t>, which must be of type (V,V) =&gt; V. Like in </a:t>
            </a:r>
            <a:r>
              <a:rPr lang="en-US" sz="1800" dirty="0" err="1"/>
              <a:t>groupByKey</a:t>
            </a:r>
            <a:r>
              <a:rPr lang="en-US" sz="1800" dirty="0"/>
              <a:t>, the number of reduce tasks is configurable through an optional second argument.</a:t>
            </a:r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463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1" y="2249486"/>
            <a:ext cx="2287590" cy="354171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map</a:t>
            </a:r>
          </a:p>
          <a:p>
            <a:r>
              <a:rPr lang="en-US" dirty="0" smtClean="0"/>
              <a:t>filter</a:t>
            </a:r>
          </a:p>
          <a:p>
            <a:r>
              <a:rPr lang="en-US" dirty="0" err="1" smtClean="0"/>
              <a:t>flatMap</a:t>
            </a:r>
            <a:endParaRPr lang="en-US" dirty="0" smtClean="0"/>
          </a:p>
          <a:p>
            <a:r>
              <a:rPr lang="en-US" dirty="0" err="1" smtClean="0"/>
              <a:t>mapPartitions</a:t>
            </a:r>
            <a:endParaRPr lang="en-US" dirty="0" smtClean="0"/>
          </a:p>
          <a:p>
            <a:r>
              <a:rPr lang="en-US" dirty="0" err="1" smtClean="0"/>
              <a:t>mapPartitionsWithIndex</a:t>
            </a:r>
            <a:endParaRPr lang="en-US" dirty="0" smtClean="0"/>
          </a:p>
          <a:p>
            <a:r>
              <a:rPr lang="en-US" dirty="0" smtClean="0"/>
              <a:t>sample</a:t>
            </a:r>
          </a:p>
          <a:p>
            <a:r>
              <a:rPr lang="en-US" dirty="0" smtClean="0"/>
              <a:t>union</a:t>
            </a:r>
          </a:p>
          <a:p>
            <a:r>
              <a:rPr lang="en-US" dirty="0" smtClean="0"/>
              <a:t>intersection</a:t>
            </a:r>
          </a:p>
          <a:p>
            <a:r>
              <a:rPr lang="en-US" dirty="0" smtClean="0"/>
              <a:t>distinct</a:t>
            </a:r>
          </a:p>
          <a:p>
            <a:r>
              <a:rPr lang="en-US" dirty="0" err="1" smtClean="0"/>
              <a:t>groupByKey</a:t>
            </a:r>
            <a:endParaRPr lang="en-US" dirty="0" smtClean="0"/>
          </a:p>
          <a:p>
            <a:r>
              <a:rPr lang="en-US" dirty="0" err="1" smtClean="0"/>
              <a:t>reduceByKey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91908" y="2249486"/>
            <a:ext cx="420351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 err="1" smtClean="0"/>
              <a:t>aggregateByKey</a:t>
            </a:r>
            <a:endParaRPr lang="en-US" sz="1300" dirty="0" smtClean="0"/>
          </a:p>
          <a:p>
            <a:r>
              <a:rPr lang="en-US" sz="1300" dirty="0" err="1" smtClean="0"/>
              <a:t>sortByKey</a:t>
            </a:r>
            <a:endParaRPr lang="en-US" sz="1300" dirty="0" smtClean="0"/>
          </a:p>
          <a:p>
            <a:r>
              <a:rPr lang="en-US" sz="1300" dirty="0" smtClean="0"/>
              <a:t>join</a:t>
            </a:r>
          </a:p>
          <a:p>
            <a:r>
              <a:rPr lang="en-US" sz="1300" dirty="0" err="1" smtClean="0"/>
              <a:t>cogroup</a:t>
            </a:r>
            <a:endParaRPr lang="en-US" sz="1300" dirty="0" smtClean="0"/>
          </a:p>
          <a:p>
            <a:r>
              <a:rPr lang="en-US" sz="1300" dirty="0" err="1" smtClean="0"/>
              <a:t>cartesian</a:t>
            </a:r>
            <a:endParaRPr lang="en-US" sz="1300" dirty="0" smtClean="0"/>
          </a:p>
          <a:p>
            <a:r>
              <a:rPr lang="en-US" sz="1300" dirty="0" smtClean="0"/>
              <a:t>pipe</a:t>
            </a:r>
          </a:p>
          <a:p>
            <a:r>
              <a:rPr lang="en-US" sz="1300" dirty="0" smtClean="0"/>
              <a:t>coalesce</a:t>
            </a:r>
          </a:p>
          <a:p>
            <a:r>
              <a:rPr lang="en-US" sz="1300" dirty="0" smtClean="0"/>
              <a:t>repartition</a:t>
            </a:r>
          </a:p>
          <a:p>
            <a:r>
              <a:rPr lang="en-US" sz="1300" dirty="0" err="1" smtClean="0"/>
              <a:t>repartitionAndSortWithinPartitions</a:t>
            </a:r>
            <a:endParaRPr lang="en-US" sz="1300" dirty="0" smtClean="0"/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637860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Actions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reduce</a:t>
            </a:r>
            <a:r>
              <a:rPr lang="en-US" dirty="0" smtClean="0"/>
              <a:t> - </a:t>
            </a:r>
            <a:r>
              <a:rPr lang="en-US" dirty="0"/>
              <a:t>Aggregate the elements of the dataset using a function </a:t>
            </a:r>
            <a:r>
              <a:rPr lang="en-US" i="1" dirty="0" err="1"/>
              <a:t>func</a:t>
            </a:r>
            <a:r>
              <a:rPr lang="en-US" dirty="0"/>
              <a:t> (which takes two arguments and returns one). The function should be commutative and associative so that it can be computed correctly in parallel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collect</a:t>
            </a:r>
            <a:r>
              <a:rPr lang="en-US" dirty="0" smtClean="0"/>
              <a:t> - </a:t>
            </a:r>
            <a:r>
              <a:rPr lang="en-US" dirty="0"/>
              <a:t>Return all the elements of the dataset as an array at the driver program. This is usually useful after a filter or other operation that returns a sufficiently small subset of the data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take</a:t>
            </a:r>
            <a:r>
              <a:rPr lang="en-US" dirty="0" smtClean="0"/>
              <a:t> - </a:t>
            </a:r>
            <a:r>
              <a:rPr lang="en-US" dirty="0"/>
              <a:t>Return an array with the first </a:t>
            </a:r>
            <a:r>
              <a:rPr lang="en-US" i="1" dirty="0"/>
              <a:t>n</a:t>
            </a:r>
            <a:r>
              <a:rPr lang="en-US" dirty="0"/>
              <a:t> elements of the dataset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saveAsTextFile</a:t>
            </a:r>
            <a:r>
              <a:rPr lang="en-US" b="1" dirty="0" smtClean="0"/>
              <a:t> </a:t>
            </a:r>
            <a:r>
              <a:rPr lang="en-US" dirty="0" smtClean="0"/>
              <a:t>– (</a:t>
            </a:r>
            <a:r>
              <a:rPr lang="en-US" dirty="0"/>
              <a:t>Write the elements of the dataset as a text file (or set of text files) in a given directory in the local filesystem, HDFS or any other Hadoop-supported file system. Spark will call </a:t>
            </a:r>
            <a:r>
              <a:rPr lang="en-US" dirty="0" err="1"/>
              <a:t>toString</a:t>
            </a:r>
            <a:r>
              <a:rPr lang="en-US" dirty="0"/>
              <a:t> on each element to convert it to a line of text in the file</a:t>
            </a:r>
            <a:r>
              <a:rPr lang="en-US" dirty="0" smtClean="0"/>
              <a:t>.)</a:t>
            </a:r>
          </a:p>
          <a:p>
            <a:r>
              <a:rPr lang="en-US" b="1" dirty="0" err="1" smtClean="0"/>
              <a:t>foreach</a:t>
            </a:r>
            <a:r>
              <a:rPr lang="en-US" b="1" dirty="0" smtClean="0"/>
              <a:t> - </a:t>
            </a:r>
            <a:r>
              <a:rPr lang="en-US" dirty="0"/>
              <a:t>Run a function </a:t>
            </a:r>
            <a:r>
              <a:rPr lang="en-US" i="1" dirty="0" err="1"/>
              <a:t>func</a:t>
            </a:r>
            <a:r>
              <a:rPr lang="en-US" dirty="0"/>
              <a:t> on each element of the dataset. This is usually done for side effects such as updating an Accumulator or interacting with external storage systems.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988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/>
              <a:t>reduce</a:t>
            </a:r>
          </a:p>
          <a:p>
            <a:r>
              <a:rPr lang="en-US" b="1" dirty="0" smtClean="0"/>
              <a:t>collect</a:t>
            </a:r>
          </a:p>
          <a:p>
            <a:r>
              <a:rPr lang="en-US" b="1" dirty="0" smtClean="0"/>
              <a:t>count</a:t>
            </a:r>
          </a:p>
          <a:p>
            <a:r>
              <a:rPr lang="en-US" b="1" dirty="0" smtClean="0"/>
              <a:t>first</a:t>
            </a:r>
          </a:p>
          <a:p>
            <a:r>
              <a:rPr lang="en-US" b="1" dirty="0" smtClean="0"/>
              <a:t>take</a:t>
            </a:r>
          </a:p>
          <a:p>
            <a:r>
              <a:rPr lang="en-US" b="1" dirty="0" err="1"/>
              <a:t>takeSample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err="1" smtClean="0"/>
              <a:t>takeOrdered</a:t>
            </a:r>
            <a:endParaRPr lang="en-US" b="1" dirty="0" smtClean="0"/>
          </a:p>
          <a:p>
            <a:r>
              <a:rPr lang="en-US" b="1" dirty="0" err="1" smtClean="0"/>
              <a:t>saveAsTextFile</a:t>
            </a:r>
            <a:endParaRPr lang="en-US" b="1" dirty="0" smtClean="0"/>
          </a:p>
          <a:p>
            <a:r>
              <a:rPr lang="en-US" b="1" dirty="0" err="1" smtClean="0"/>
              <a:t>saveAsSequenceFile</a:t>
            </a:r>
            <a:endParaRPr lang="en-US" b="1" dirty="0" smtClean="0"/>
          </a:p>
          <a:p>
            <a:r>
              <a:rPr lang="en-US" b="1" dirty="0" err="1" smtClean="0"/>
              <a:t>saveAsObjectFile</a:t>
            </a:r>
            <a:endParaRPr lang="en-US" b="1" dirty="0" smtClean="0"/>
          </a:p>
          <a:p>
            <a:r>
              <a:rPr lang="en-US" b="1" dirty="0" err="1" smtClean="0"/>
              <a:t>countByKey</a:t>
            </a:r>
            <a:endParaRPr lang="en-US" b="1" dirty="0" smtClean="0"/>
          </a:p>
          <a:p>
            <a:r>
              <a:rPr lang="en-US" b="1" dirty="0" err="1"/>
              <a:t>foreach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71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 PERSISTENCE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Spark supports both on memory and disk persistence, default is in memory only</a:t>
            </a:r>
          </a:p>
          <a:p>
            <a:r>
              <a:rPr lang="en-US" dirty="0" smtClean="0"/>
              <a:t>One </a:t>
            </a:r>
            <a:r>
              <a:rPr lang="en-US" dirty="0" smtClean="0"/>
              <a:t>of Spark’s big speed advantages is its ability to make use of distributed in-memory </a:t>
            </a:r>
            <a:r>
              <a:rPr lang="en-US" dirty="0" smtClean="0"/>
              <a:t>caching</a:t>
            </a:r>
          </a:p>
          <a:p>
            <a:r>
              <a:rPr lang="en-US" dirty="0" smtClean="0"/>
              <a:t>You can tag RDDs to persist using persist() or cache(), storing am RDD in cache will store it in memory, and be much faster when you need to evaluate it</a:t>
            </a:r>
          </a:p>
          <a:p>
            <a:r>
              <a:rPr lang="en-US" dirty="0" smtClean="0"/>
              <a:t>If you’ve got enough memory, it’s most CPU efficient to leave in memory to run as fast as possible (MEMORY_ONLY, default)</a:t>
            </a:r>
          </a:p>
          <a:p>
            <a:r>
              <a:rPr lang="en-US" dirty="0" smtClean="0"/>
              <a:t>If you don’t have enough, try MEMORY_ONLY_SER, which stores RDDs in serialized Java objects</a:t>
            </a:r>
          </a:p>
          <a:p>
            <a:r>
              <a:rPr lang="en-US" dirty="0" smtClean="0"/>
              <a:t>Avoid writing to disk, unless you need to for massive computations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37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IN MEMORY MATTERS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1" y="1931436"/>
            <a:ext cx="6612749" cy="35417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62061" y="5848423"/>
            <a:ext cx="49807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Berkeley CS105x</a:t>
            </a:r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=Ddq3Gua2QFg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649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Origins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46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Context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with every Spark program</a:t>
            </a:r>
          </a:p>
          <a:p>
            <a:r>
              <a:rPr lang="en-US" dirty="0" smtClean="0"/>
              <a:t>Tells Spark how and where to access the cluster</a:t>
            </a:r>
          </a:p>
          <a:p>
            <a:r>
              <a:rPr lang="en-US" dirty="0" smtClean="0"/>
              <a:t>You can also think of the Spark Context as the driver, and runs where you execute your Spark job</a:t>
            </a:r>
          </a:p>
          <a:p>
            <a:r>
              <a:rPr lang="en-US" dirty="0" smtClean="0"/>
              <a:t>Spark Context is created automatically if you’re using </a:t>
            </a:r>
            <a:r>
              <a:rPr lang="en-US" dirty="0" err="1" smtClean="0"/>
              <a:t>PySpark</a:t>
            </a:r>
            <a:r>
              <a:rPr lang="en-US" dirty="0" smtClean="0"/>
              <a:t> or Spark Shell, but is easily invoked with a constructor in Java and other platforms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767" y="5475288"/>
            <a:ext cx="81153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1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smtClean="0"/>
              <a:t>CONTEXT MASTER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local - run local on one thread</a:t>
            </a:r>
          </a:p>
          <a:p>
            <a:r>
              <a:rPr lang="en-US" dirty="0" smtClean="0"/>
              <a:t>local[*] – run local on all cores</a:t>
            </a:r>
          </a:p>
          <a:p>
            <a:r>
              <a:rPr lang="en-US" dirty="0" smtClean="0"/>
              <a:t>local[n] – run local on n cores</a:t>
            </a:r>
          </a:p>
          <a:p>
            <a:r>
              <a:rPr lang="en-US" dirty="0" smtClean="0"/>
              <a:t>spark://</a:t>
            </a:r>
            <a:r>
              <a:rPr lang="en-US" dirty="0" err="1" smtClean="0"/>
              <a:t>host:port</a:t>
            </a:r>
            <a:r>
              <a:rPr lang="en-US" dirty="0" smtClean="0"/>
              <a:t> – connect to a Spark cluster</a:t>
            </a:r>
          </a:p>
          <a:p>
            <a:r>
              <a:rPr lang="en-US" dirty="0" err="1" smtClean="0"/>
              <a:t>mesos</a:t>
            </a:r>
            <a:r>
              <a:rPr lang="en-US" dirty="0" smtClean="0"/>
              <a:t>://</a:t>
            </a:r>
            <a:r>
              <a:rPr lang="en-US" dirty="0" err="1" smtClean="0"/>
              <a:t>host:port</a:t>
            </a:r>
            <a:r>
              <a:rPr lang="en-US" dirty="0" smtClean="0"/>
              <a:t> – connect to a </a:t>
            </a:r>
            <a:r>
              <a:rPr lang="en-US" dirty="0" err="1" smtClean="0"/>
              <a:t>Mesos</a:t>
            </a:r>
            <a:r>
              <a:rPr lang="en-US" dirty="0" smtClean="0"/>
              <a:t> cluster</a:t>
            </a:r>
          </a:p>
          <a:p>
            <a:r>
              <a:rPr lang="en-US" dirty="0" smtClean="0"/>
              <a:t>If running on Hadoop, you can also set master to Yarn, setting the –master parameter on Spark shell or Spark submit</a:t>
            </a:r>
          </a:p>
        </p:txBody>
      </p:sp>
    </p:spTree>
    <p:extLst>
      <p:ext uri="{BB962C8B-B14F-4D97-AF65-F5344CB8AC3E}">
        <p14:creationId xmlns:p14="http://schemas.microsoft.com/office/powerpoint/2010/main" val="200188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Components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 Streaming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92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Streaming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High throughput stream processing, built on top of Spark</a:t>
            </a:r>
          </a:p>
          <a:p>
            <a:r>
              <a:rPr lang="en-US" dirty="0" smtClean="0"/>
              <a:t>Read from Kafka, Twitter, Flume, and input streams, process in Spark, then output to HDFS, databases, etc.</a:t>
            </a:r>
            <a:endParaRPr lang="en-US" dirty="0" smtClean="0"/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people.eecs.berkeley.edu</a:t>
            </a:r>
            <a:r>
              <a:rPr lang="en-US" dirty="0"/>
              <a:t>/~</a:t>
            </a:r>
            <a:r>
              <a:rPr lang="en-US" dirty="0" err="1"/>
              <a:t>haoyuan</a:t>
            </a:r>
            <a:r>
              <a:rPr lang="en-US" dirty="0"/>
              <a:t>/papers/2012_hotcloud_spark_streaming.pdf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1408110"/>
            <a:ext cx="5573872" cy="438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06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Components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 SQL and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Built-in module to integrate with structured data sources</a:t>
            </a:r>
          </a:p>
          <a:p>
            <a:r>
              <a:rPr lang="en-US" dirty="0" smtClean="0"/>
              <a:t>Provides SQL interface to any data source in Spark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web.eecs.umich.edu</a:t>
            </a:r>
            <a:r>
              <a:rPr lang="en-US" dirty="0"/>
              <a:t>/~</a:t>
            </a:r>
            <a:r>
              <a:rPr lang="en-US" dirty="0" err="1"/>
              <a:t>prabal</a:t>
            </a:r>
            <a:r>
              <a:rPr lang="en-US" dirty="0"/>
              <a:t>/teaching/resources/eecs582/armbrust15sparksql.pdf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814203"/>
            <a:ext cx="5850792" cy="443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19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Loads data into a organized collection, with named, accessible columns, similar to what how data is organized in a structured database</a:t>
            </a:r>
            <a:endParaRPr lang="en-US" dirty="0"/>
          </a:p>
          <a:p>
            <a:r>
              <a:rPr lang="en-US" dirty="0" smtClean="0"/>
              <a:t>Can be sourced from an external database, a Hive data store, or an existing RDD, as long as you define a structure.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53223" y="2249486"/>
            <a:ext cx="5240438" cy="186307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54735" y="418392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www.slideshare.net</a:t>
            </a:r>
            <a:r>
              <a:rPr lang="en-US" sz="1200" dirty="0"/>
              <a:t>/</a:t>
            </a:r>
            <a:r>
              <a:rPr lang="en-US" sz="1200" dirty="0" err="1"/>
              <a:t>databricks</a:t>
            </a:r>
            <a:r>
              <a:rPr lang="en-US" sz="1200" dirty="0"/>
              <a:t>/</a:t>
            </a:r>
            <a:r>
              <a:rPr lang="en-US" sz="1200" dirty="0" err="1"/>
              <a:t>dataframes</a:t>
            </a:r>
            <a:r>
              <a:rPr lang="en-US" sz="1200" dirty="0"/>
              <a:t>-and-pipelines</a:t>
            </a:r>
          </a:p>
        </p:txBody>
      </p:sp>
    </p:spTree>
    <p:extLst>
      <p:ext uri="{BB962C8B-B14F-4D97-AF65-F5344CB8AC3E}">
        <p14:creationId xmlns:p14="http://schemas.microsoft.com/office/powerpoint/2010/main" val="2140103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Components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 MLLIB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5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MLLIB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Machine learning API, interoperates with </a:t>
            </a:r>
            <a:r>
              <a:rPr lang="en-US" dirty="0" err="1" smtClean="0"/>
              <a:t>NumPy</a:t>
            </a:r>
            <a:r>
              <a:rPr lang="en-US" dirty="0" smtClean="0"/>
              <a:t> and any Spark data source</a:t>
            </a:r>
          </a:p>
          <a:p>
            <a:r>
              <a:rPr lang="en-US" dirty="0" smtClean="0"/>
              <a:t>Supports most common machine learning algorithms that work well in a distributed environment</a:t>
            </a:r>
          </a:p>
          <a:p>
            <a:r>
              <a:rPr lang="en-US" dirty="0" smtClean="0"/>
              <a:t>Logistic regression is 100x faster than MapReduce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amplab.cs.berkeley.edu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-content/uploads/2016/04/15-237.pdf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154735" y="2173287"/>
            <a:ext cx="5814282" cy="3694112"/>
            <a:chOff x="4138610" y="2097088"/>
            <a:chExt cx="7200900" cy="45212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8610" y="2097088"/>
              <a:ext cx="7200900" cy="762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8610" y="2859088"/>
              <a:ext cx="7200900" cy="375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3843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MLLIB - Algorithms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logistic regression and linear support vector machine (SVM)</a:t>
            </a:r>
          </a:p>
          <a:p>
            <a:r>
              <a:rPr lang="en-US" dirty="0"/>
              <a:t>classification and regression tree</a:t>
            </a:r>
          </a:p>
          <a:p>
            <a:r>
              <a:rPr lang="en-US" dirty="0"/>
              <a:t>random forest and gradient-boosted trees</a:t>
            </a:r>
          </a:p>
          <a:p>
            <a:r>
              <a:rPr lang="en-US" dirty="0"/>
              <a:t>recommendation via alternating least squares (ALS)</a:t>
            </a:r>
          </a:p>
          <a:p>
            <a:r>
              <a:rPr lang="en-US" dirty="0"/>
              <a:t>clustering via k-means, bisecting k-means, Gaussian mixtures (GMM), and power iteration clustering</a:t>
            </a:r>
          </a:p>
          <a:p>
            <a:r>
              <a:rPr lang="en-US" dirty="0"/>
              <a:t>topic modeling via latent </a:t>
            </a:r>
            <a:r>
              <a:rPr lang="en-US" dirty="0" err="1"/>
              <a:t>Dirichlet</a:t>
            </a:r>
            <a:r>
              <a:rPr lang="en-US" dirty="0"/>
              <a:t> allocation (LDA)</a:t>
            </a:r>
          </a:p>
          <a:p>
            <a:r>
              <a:rPr lang="en-US" dirty="0"/>
              <a:t>survival analysis via accelerated failure time model</a:t>
            </a:r>
          </a:p>
          <a:p>
            <a:r>
              <a:rPr lang="en-US" dirty="0"/>
              <a:t>singular value decomposition (SVD) and QR decomposition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linear regression with L</a:t>
            </a:r>
            <a:r>
              <a:rPr lang="en-US" baseline="-25000" dirty="0"/>
              <a:t>1</a:t>
            </a:r>
            <a:r>
              <a:rPr lang="en-US" dirty="0"/>
              <a:t>, L</a:t>
            </a:r>
            <a:r>
              <a:rPr lang="en-US" baseline="-25000" dirty="0"/>
              <a:t>2</a:t>
            </a:r>
            <a:r>
              <a:rPr lang="en-US" dirty="0"/>
              <a:t>, and elastic-net regularization</a:t>
            </a:r>
          </a:p>
          <a:p>
            <a:r>
              <a:rPr lang="en-US" dirty="0"/>
              <a:t>isotonic regression</a:t>
            </a:r>
          </a:p>
          <a:p>
            <a:r>
              <a:rPr lang="en-US" dirty="0"/>
              <a:t>multinomial/binomial naive Bayes</a:t>
            </a:r>
          </a:p>
          <a:p>
            <a:r>
              <a:rPr lang="en-US" dirty="0"/>
              <a:t>frequent </a:t>
            </a:r>
            <a:r>
              <a:rPr lang="en-US" dirty="0" err="1"/>
              <a:t>itemset</a:t>
            </a:r>
            <a:r>
              <a:rPr lang="en-US" dirty="0"/>
              <a:t> mining via FP-growth and association rules</a:t>
            </a:r>
          </a:p>
          <a:p>
            <a:r>
              <a:rPr lang="en-US" dirty="0"/>
              <a:t>sequential pattern mining via </a:t>
            </a:r>
            <a:r>
              <a:rPr lang="en-US" dirty="0" err="1"/>
              <a:t>PrefixSpan</a:t>
            </a:r>
            <a:endParaRPr lang="en-US" dirty="0"/>
          </a:p>
          <a:p>
            <a:r>
              <a:rPr lang="en-US" dirty="0"/>
              <a:t>summary statistics and hypothesis testing</a:t>
            </a:r>
          </a:p>
          <a:p>
            <a:r>
              <a:rPr lang="en-US" dirty="0"/>
              <a:t>feature transformations</a:t>
            </a:r>
          </a:p>
          <a:p>
            <a:r>
              <a:rPr lang="en-US" dirty="0"/>
              <a:t>model evaluation and hyper-parameter tuning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309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Origins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Originally developed by </a:t>
            </a:r>
            <a:r>
              <a:rPr lang="en-US" dirty="0" err="1" smtClean="0"/>
              <a:t>Matei</a:t>
            </a:r>
            <a:r>
              <a:rPr lang="en-US" dirty="0" smtClean="0"/>
              <a:t> </a:t>
            </a:r>
            <a:r>
              <a:rPr lang="en-US" dirty="0" err="1" smtClean="0"/>
              <a:t>Zaharia</a:t>
            </a:r>
            <a:r>
              <a:rPr lang="en-US" dirty="0" smtClean="0"/>
              <a:t>, out of UC Berkeley’s </a:t>
            </a:r>
            <a:r>
              <a:rPr lang="en-US" dirty="0" err="1" smtClean="0"/>
              <a:t>AMPLab</a:t>
            </a:r>
            <a:r>
              <a:rPr lang="en-US" dirty="0" smtClean="0"/>
              <a:t>, later donated to the Apache Foundation</a:t>
            </a:r>
          </a:p>
          <a:p>
            <a:r>
              <a:rPr lang="en-US" dirty="0"/>
              <a:t>https://</a:t>
            </a:r>
            <a:r>
              <a:rPr lang="en-US" dirty="0" err="1"/>
              <a:t>people.csail.mit.edu</a:t>
            </a:r>
            <a:r>
              <a:rPr lang="en-US" dirty="0"/>
              <a:t>/</a:t>
            </a:r>
            <a:r>
              <a:rPr lang="en-US" dirty="0" err="1"/>
              <a:t>matei</a:t>
            </a:r>
            <a:r>
              <a:rPr lang="en-US" dirty="0"/>
              <a:t>/papers/2010/</a:t>
            </a:r>
            <a:r>
              <a:rPr lang="en-US" dirty="0" err="1"/>
              <a:t>hotcloud_spark.pdf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880284"/>
            <a:ext cx="5352255" cy="500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05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Components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GraphX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1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GraphX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Graph API used for ETL, analysis and iterative computation</a:t>
            </a:r>
          </a:p>
          <a:p>
            <a:r>
              <a:rPr lang="en-US" dirty="0" smtClean="0"/>
              <a:t>Supports common graph algorithms: </a:t>
            </a:r>
          </a:p>
          <a:p>
            <a:pPr lvl="1"/>
            <a:r>
              <a:rPr lang="en-US" dirty="0"/>
              <a:t>PageRank</a:t>
            </a:r>
          </a:p>
          <a:p>
            <a:pPr lvl="1"/>
            <a:r>
              <a:rPr lang="en-US" dirty="0"/>
              <a:t>Connected components</a:t>
            </a:r>
          </a:p>
          <a:p>
            <a:pPr lvl="1"/>
            <a:r>
              <a:rPr lang="en-US" dirty="0"/>
              <a:t>Label propagation</a:t>
            </a:r>
          </a:p>
          <a:p>
            <a:pPr lvl="1"/>
            <a:r>
              <a:rPr lang="en-US" dirty="0"/>
              <a:t>SVD++</a:t>
            </a:r>
          </a:p>
          <a:p>
            <a:pPr lvl="1"/>
            <a:r>
              <a:rPr lang="en-US" dirty="0"/>
              <a:t>Strongly connected components</a:t>
            </a:r>
          </a:p>
          <a:p>
            <a:pPr lvl="1"/>
            <a:r>
              <a:rPr lang="en-US" dirty="0"/>
              <a:t>Triangle </a:t>
            </a:r>
            <a:r>
              <a:rPr lang="en-US" dirty="0" smtClean="0"/>
              <a:t>count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amplab.cs.berkeley.edu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-content/uploads/2013/05/grades-</a:t>
            </a:r>
            <a:r>
              <a:rPr lang="en-US" dirty="0" err="1"/>
              <a:t>graphx_with_fonts.pdf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735" y="2189162"/>
            <a:ext cx="5724052" cy="375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33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Spark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69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Spark - Local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As you can see, the main engine in Spark is built in Scala, but you can also run Java, R or Python</a:t>
            </a:r>
          </a:p>
          <a:p>
            <a:r>
              <a:rPr lang="en-US" dirty="0" smtClean="0"/>
              <a:t>In Scala, R and Python, you can run in a REPL (Read-</a:t>
            </a:r>
            <a:r>
              <a:rPr lang="en-US" dirty="0" err="1" smtClean="0"/>
              <a:t>eval</a:t>
            </a:r>
            <a:r>
              <a:rPr lang="en-US" dirty="0" smtClean="0"/>
              <a:t>-print-loop) which is easy for prototyping code</a:t>
            </a:r>
          </a:p>
          <a:p>
            <a:pPr lvl="1"/>
            <a:r>
              <a:rPr lang="en-US" dirty="0" smtClean="0"/>
              <a:t>Scala - ./bin/spark-shell</a:t>
            </a:r>
          </a:p>
          <a:p>
            <a:pPr lvl="1"/>
            <a:r>
              <a:rPr lang="en-US" dirty="0" smtClean="0"/>
              <a:t>R - ./bin/</a:t>
            </a:r>
            <a:r>
              <a:rPr lang="en-US" dirty="0" err="1" smtClean="0"/>
              <a:t>sparkR</a:t>
            </a:r>
            <a:endParaRPr lang="en-US" dirty="0" smtClean="0"/>
          </a:p>
          <a:p>
            <a:pPr lvl="1"/>
            <a:r>
              <a:rPr lang="en-US" dirty="0" smtClean="0"/>
              <a:t>Python - ./bin/</a:t>
            </a:r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smtClean="0"/>
              <a:t>In Java, you can run similarly by  setting your master to local (including the number of cores you wish to utilize)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364" y="5753099"/>
            <a:ext cx="61341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3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SPARK </a:t>
            </a:r>
            <a:r>
              <a:rPr lang="en-US" dirty="0" smtClean="0"/>
              <a:t>–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Spark can run on Amazon EC2, </a:t>
            </a:r>
            <a:r>
              <a:rPr lang="en-US" dirty="0" err="1" smtClean="0"/>
              <a:t>Mesos</a:t>
            </a:r>
            <a:r>
              <a:rPr lang="en-US" dirty="0" smtClean="0"/>
              <a:t> or Hadoop YARN</a:t>
            </a:r>
          </a:p>
          <a:p>
            <a:r>
              <a:rPr lang="en-US" dirty="0" smtClean="0"/>
              <a:t>Spark can also run in a standalone mode</a:t>
            </a:r>
          </a:p>
          <a:p>
            <a:pPr lvl="1"/>
            <a:r>
              <a:rPr lang="en-US" dirty="0" smtClean="0"/>
              <a:t>Start the Spark master</a:t>
            </a:r>
          </a:p>
          <a:p>
            <a:pPr lvl="1"/>
            <a:r>
              <a:rPr lang="en-US" dirty="0" smtClean="0"/>
              <a:t>Start as many slaves as you need, referencing the Spark master</a:t>
            </a:r>
          </a:p>
          <a:p>
            <a:pPr lvl="1"/>
            <a:r>
              <a:rPr lang="en-US" dirty="0" smtClean="0"/>
              <a:t>View running jobs/status at http://host:8080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546" y="4652092"/>
            <a:ext cx="5073087" cy="199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3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up Your </a:t>
            </a:r>
            <a:r>
              <a:rPr lang="en-US" dirty="0" err="1" smtClean="0"/>
              <a:t>VirtualBox</a:t>
            </a:r>
            <a:r>
              <a:rPr lang="en-US" dirty="0" smtClean="0"/>
              <a:t> </a:t>
            </a:r>
            <a:r>
              <a:rPr lang="en-US" dirty="0" smtClean="0"/>
              <a:t>Image</a:t>
            </a:r>
            <a:r>
              <a:rPr lang="en-US" dirty="0"/>
              <a:t> </a:t>
            </a:r>
            <a:r>
              <a:rPr lang="en-US" dirty="0" smtClean="0"/>
              <a:t>(or Java project)!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86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11" y="0"/>
            <a:ext cx="9627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6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01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learn more about Spark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60472" y="2249487"/>
            <a:ext cx="9786939" cy="4118656"/>
          </a:xfrm>
        </p:spPr>
        <p:txBody>
          <a:bodyPr>
            <a:normAutofit/>
          </a:bodyPr>
          <a:lstStyle/>
          <a:p>
            <a:r>
              <a:rPr lang="en-US" dirty="0"/>
              <a:t>Docs - https://</a:t>
            </a:r>
            <a:r>
              <a:rPr lang="en-US" dirty="0" err="1" smtClean="0"/>
              <a:t>spark.apache.org</a:t>
            </a:r>
            <a:r>
              <a:rPr lang="en-US" dirty="0" smtClean="0"/>
              <a:t>/docs/latest/</a:t>
            </a:r>
            <a:r>
              <a:rPr lang="en-US" dirty="0" err="1" smtClean="0"/>
              <a:t>index.html</a:t>
            </a:r>
            <a:endParaRPr lang="en-US" dirty="0" smtClean="0"/>
          </a:p>
          <a:p>
            <a:r>
              <a:rPr lang="en-US" dirty="0"/>
              <a:t>Spark in Action - https://</a:t>
            </a:r>
            <a:r>
              <a:rPr lang="en-US" dirty="0" err="1" smtClean="0"/>
              <a:t>www.manning.com</a:t>
            </a:r>
            <a:r>
              <a:rPr lang="en-US" dirty="0" smtClean="0"/>
              <a:t>/books/spark-in-action</a:t>
            </a:r>
          </a:p>
          <a:p>
            <a:r>
              <a:rPr lang="en-US" dirty="0" smtClean="0"/>
              <a:t>Spark MOOCs (</a:t>
            </a:r>
            <a:r>
              <a:rPr lang="en-US" dirty="0"/>
              <a:t>start June 15) - https://</a:t>
            </a:r>
            <a:r>
              <a:rPr lang="en-US" dirty="0" err="1" smtClean="0"/>
              <a:t>www.edx.org</a:t>
            </a:r>
            <a:r>
              <a:rPr lang="en-US" dirty="0" smtClean="0"/>
              <a:t>/course/introduction-apache-spark-uc-berkeleyx-cs105x</a:t>
            </a:r>
          </a:p>
          <a:p>
            <a:r>
              <a:rPr lang="en-US" dirty="0" err="1" smtClean="0"/>
              <a:t>Databricks</a:t>
            </a:r>
            <a:r>
              <a:rPr lang="en-US" dirty="0"/>
              <a:t> Dev Resources - https://</a:t>
            </a:r>
            <a:r>
              <a:rPr lang="en-US" dirty="0" err="1"/>
              <a:t>sparkhub.databricks.com</a:t>
            </a:r>
            <a:r>
              <a:rPr lang="en-US" dirty="0"/>
              <a:t>/resources</a:t>
            </a:r>
            <a:r>
              <a:rPr lang="en-US" dirty="0" smtClean="0"/>
              <a:t>/</a:t>
            </a:r>
          </a:p>
          <a:p>
            <a:r>
              <a:rPr lang="en-US" dirty="0" err="1" smtClean="0"/>
              <a:t>Paco</a:t>
            </a:r>
            <a:r>
              <a:rPr lang="en-US" dirty="0" smtClean="0"/>
              <a:t> Nathan course </a:t>
            </a:r>
            <a:r>
              <a:rPr lang="en-US" dirty="0"/>
              <a:t>- http://</a:t>
            </a:r>
            <a:r>
              <a:rPr lang="en-US" dirty="0" err="1" smtClean="0"/>
              <a:t>shop.oreilly.com</a:t>
            </a:r>
            <a:r>
              <a:rPr lang="en-US" dirty="0" smtClean="0"/>
              <a:t>/product/0636920036807.do</a:t>
            </a:r>
          </a:p>
          <a:p>
            <a:r>
              <a:rPr lang="en-US" dirty="0"/>
              <a:t>YouTube - https://</a:t>
            </a:r>
            <a:r>
              <a:rPr lang="en-US" dirty="0" err="1"/>
              <a:t>www.youtube.com</a:t>
            </a:r>
            <a:r>
              <a:rPr lang="en-US" dirty="0"/>
              <a:t>/user/</a:t>
            </a:r>
            <a:r>
              <a:rPr lang="en-US" dirty="0" err="1"/>
              <a:t>TheApacheSpark</a:t>
            </a:r>
            <a:r>
              <a:rPr lang="en-US" dirty="0"/>
              <a:t>/playlists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24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uses Spark?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Spark Streaming</a:t>
            </a:r>
          </a:p>
          <a:p>
            <a:pPr marL="0" indent="0">
              <a:buNone/>
            </a:pPr>
            <a:r>
              <a:rPr lang="en-US" dirty="0" smtClean="0"/>
              <a:t>Real-time data ETL</a:t>
            </a:r>
          </a:p>
          <a:p>
            <a:pPr marL="0" indent="0">
              <a:buNone/>
            </a:pPr>
            <a:r>
              <a:rPr lang="en-US" dirty="0" smtClean="0"/>
              <a:t>Capturing Real-time anomalies or trigger events</a:t>
            </a:r>
          </a:p>
          <a:p>
            <a:pPr marL="0" indent="0">
              <a:buNone/>
            </a:pPr>
            <a:r>
              <a:rPr lang="en-US" dirty="0"/>
              <a:t>Run large scale analyses real-time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Spark </a:t>
            </a:r>
            <a:r>
              <a:rPr lang="en-US" b="1" dirty="0" err="1" smtClean="0"/>
              <a:t>MLLib</a:t>
            </a:r>
            <a:endParaRPr lang="en-US" b="1" dirty="0"/>
          </a:p>
          <a:p>
            <a:pPr marL="0" indent="0">
              <a:buNone/>
            </a:pPr>
            <a:r>
              <a:rPr lang="en-US" dirty="0" smtClean="0"/>
              <a:t>Provider user recommendations on real-time data (e.g. k-means or collaborative filtering)</a:t>
            </a:r>
          </a:p>
          <a:p>
            <a:pPr marL="0" indent="0">
              <a:buNone/>
            </a:pPr>
            <a:r>
              <a:rPr lang="en-US" dirty="0" smtClean="0"/>
              <a:t>Run algorithms like logistic regression out of the box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7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/>
              <a:t>Spark SQL</a:t>
            </a:r>
          </a:p>
          <a:p>
            <a:pPr marL="0" indent="0">
              <a:buNone/>
            </a:pPr>
            <a:r>
              <a:rPr lang="en-US" dirty="0" smtClean="0"/>
              <a:t>Move data from a relational database, analyze it, then move a big data store</a:t>
            </a:r>
          </a:p>
          <a:p>
            <a:pPr marL="0" indent="0">
              <a:buNone/>
            </a:pPr>
            <a:r>
              <a:rPr lang="en-US" dirty="0" smtClean="0"/>
              <a:t>’Everyone’ knows SQL, bridges the gap between big data processing world and traditional data warehouses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/>
              <a:t>Spark </a:t>
            </a:r>
            <a:r>
              <a:rPr lang="en-US" b="1" dirty="0" err="1" smtClean="0"/>
              <a:t>GraphX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Analyzing the fastest route to ship a package</a:t>
            </a:r>
          </a:p>
          <a:p>
            <a:pPr marL="0" indent="0">
              <a:buNone/>
            </a:pPr>
            <a:r>
              <a:rPr lang="en-US" dirty="0" smtClean="0"/>
              <a:t>Implementing a PageRank Algorithm for recommendations (evaluating the quality and quantity of links in web pages)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92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65" y="0"/>
            <a:ext cx="10380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2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8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1059</TotalTime>
  <Words>1626</Words>
  <Application>Microsoft Macintosh PowerPoint</Application>
  <PresentationFormat>Widescreen</PresentationFormat>
  <Paragraphs>285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Calibri</vt:lpstr>
      <vt:lpstr>Trebuchet MS</vt:lpstr>
      <vt:lpstr>Tw Cen MT</vt:lpstr>
      <vt:lpstr>Arial</vt:lpstr>
      <vt:lpstr>Circuit</vt:lpstr>
      <vt:lpstr>Spark: The Basics</vt:lpstr>
      <vt:lpstr>Top 5 Spark Facts</vt:lpstr>
      <vt:lpstr>Spark Origins</vt:lpstr>
      <vt:lpstr>Spark Origins</vt:lpstr>
      <vt:lpstr>Who uses Spark?</vt:lpstr>
      <vt:lpstr>Spark Use Cases</vt:lpstr>
      <vt:lpstr>Spark Use Cases</vt:lpstr>
      <vt:lpstr>PowerPoint Presentation</vt:lpstr>
      <vt:lpstr>PowerPoint Presentation</vt:lpstr>
      <vt:lpstr>Using Spark WITH Health Data</vt:lpstr>
      <vt:lpstr>Predictive Analytics in the OR</vt:lpstr>
      <vt:lpstr>Large Scale Text Analytics</vt:lpstr>
      <vt:lpstr>GENOME Analysis</vt:lpstr>
      <vt:lpstr>Why do we WANT TO USE Spark?</vt:lpstr>
      <vt:lpstr>Why Do we WANT need TO USE Spark?</vt:lpstr>
      <vt:lpstr>PowerPoint Presentation</vt:lpstr>
      <vt:lpstr>How does Spark WORK?</vt:lpstr>
      <vt:lpstr>Resilient Distributed DatasetS (RDD)</vt:lpstr>
      <vt:lpstr>Resilient</vt:lpstr>
      <vt:lpstr>Distributed</vt:lpstr>
      <vt:lpstr>IMMUTABLE</vt:lpstr>
      <vt:lpstr>RDD Operations</vt:lpstr>
      <vt:lpstr>RDD Operations</vt:lpstr>
      <vt:lpstr>Common Transformations</vt:lpstr>
      <vt:lpstr>Transformations</vt:lpstr>
      <vt:lpstr>COMMON Actions</vt:lpstr>
      <vt:lpstr>Actions</vt:lpstr>
      <vt:lpstr>RDD PERSISTENCE</vt:lpstr>
      <vt:lpstr>Why IN MEMORY MATTERS</vt:lpstr>
      <vt:lpstr>Spark Context</vt:lpstr>
      <vt:lpstr>Spark CONTEXT MASTER</vt:lpstr>
      <vt:lpstr>Spark Components</vt:lpstr>
      <vt:lpstr>Spark Streaming</vt:lpstr>
      <vt:lpstr>Spark Components</vt:lpstr>
      <vt:lpstr>Spark SQL</vt:lpstr>
      <vt:lpstr>DataFrames</vt:lpstr>
      <vt:lpstr>Spark Components</vt:lpstr>
      <vt:lpstr>MLLIB</vt:lpstr>
      <vt:lpstr>MLLIB - Algorithms</vt:lpstr>
      <vt:lpstr>Spark Components</vt:lpstr>
      <vt:lpstr>GraphX</vt:lpstr>
      <vt:lpstr>Running Spark</vt:lpstr>
      <vt:lpstr>Running Spark - Local</vt:lpstr>
      <vt:lpstr>RUNNING SPARK – CLUSTER</vt:lpstr>
      <vt:lpstr>Demo</vt:lpstr>
      <vt:lpstr>PowerPoint Presentation</vt:lpstr>
      <vt:lpstr>Learning Resources</vt:lpstr>
      <vt:lpstr>Where to learn more about Spark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Spark: The Basics</dc:title>
  <dc:creator>Charity Hilton</dc:creator>
  <cp:lastModifiedBy>Charity Hilton</cp:lastModifiedBy>
  <cp:revision>71</cp:revision>
  <dcterms:created xsi:type="dcterms:W3CDTF">2016-05-25T15:11:09Z</dcterms:created>
  <dcterms:modified xsi:type="dcterms:W3CDTF">2016-06-02T03:59:39Z</dcterms:modified>
</cp:coreProperties>
</file>